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6" r:id="rId9"/>
    <p:sldId id="270" r:id="rId10"/>
    <p:sldId id="267" r:id="rId11"/>
    <p:sldId id="269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>
      <p:cViewPr varScale="1">
        <p:scale>
          <a:sx n="74" d="100"/>
          <a:sy n="74" d="100"/>
        </p:scale>
        <p:origin x="101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63A374-E257-BA40-8027-2F76366D0775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A341E-1834-1A45-B594-3CD153D39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09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418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6792D-C446-A432-47BF-358D3377E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664D56-752E-AAB8-FA6C-6D6DCD316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BE22E6-5FEC-279A-D1E5-BD37553BA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DA503-B28B-DAF6-06B1-25C3B157A1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4790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67E67-3BFC-BDEF-8A87-69915E028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9C607F-B2C3-67D4-ECF1-8B50363CF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665FB2-1C9D-4050-EC01-3E3199597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BA3AD-C1FB-EA75-B7B4-E8A6244F1F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000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6BE56-EE12-A068-7411-268FC106A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120719-7949-65F4-8567-807B824705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093F43-CD27-67E6-F270-891B76509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49705-963A-05A0-9B13-88F583F8A0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149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90C58-30EB-33E3-EF44-3DB9F34A5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BFC2EB-83B8-88ED-F0B3-6821DDF228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F76099-BC16-C0D6-F315-4BC62070E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9CDA9-0E55-9774-8481-CF12B566A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482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BA155-0859-F2CC-A345-55D6207F1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5E583F-BEFD-6DD1-ECB9-E0C1457630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D35B20-B7B1-88E1-6E6D-2D7C97C6DD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FA1F5-D943-7DBD-EAF6-79A2FF602F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6012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FD23A-7A24-D5F0-0516-A1D64FFE4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F63BC1-5DFE-8FA4-1413-E33597F89A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B82184-4F7D-6F2F-263C-C6681DEAA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CBB31-9976-2511-D035-7DEBF35FA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271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DC66E-0EBF-BA36-EFB2-E592E4953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D3ABEA-D491-628E-3291-E60B43BFCB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2A1F80-F08E-874A-8BD9-E84B30FED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A263E-C21C-701F-7953-FB790DD276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548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D652A-BA82-B828-30CD-4F38C2922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9A1B93-0E48-0FD5-048F-3DC3C2E095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F96148-975E-DEEF-31C9-F814A4910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74BBB-D07F-F4E0-C81B-DC6F152095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658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48868-8601-A126-DD99-3C45FB5E3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58855-53C8-AF17-DE6D-D64F2EDC3A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2B9EB-1B48-B015-C2E0-E364A4BCA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1B322-7615-DBB6-8AAB-840902D1A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649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F830B-382D-4FD6-434E-0BBDCF5E8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196566-B6F3-EC01-B4A3-3FB85FCCDA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4399BA-F3EB-A22D-A4FF-0C2EFD0CF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Font Styles: Times New Roman + Font Size: 25</a:t>
            </a:r>
            <a:endParaRPr lang="en-IN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36BCB-BBD4-7CE0-64D2-8A144E8262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9DA09-95EA-445C-8C87-C274365D506A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93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4033B-C1CB-1754-9CFB-86BF8AE30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F7485-6AB7-ED91-AD1E-F6AF832150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2DE61-1E8E-21E6-91F5-9ACFEE0A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0C74B-DB87-D74C-25EF-E2DFA9BB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4EB34-C25C-43DD-1A50-13C7E669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19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D9D28-A6C4-84CC-7AD0-1AF88C70E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33BF9-1D81-F7B1-6917-58E88F5D0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6503-6FF8-76D4-851E-BF686B74D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06448-39D6-5009-B041-CA30D4724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0FC16-7BF7-6E7E-42AB-25069EB7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88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F52CA7-F9AD-0C1E-852C-42392B02D3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4B219-750C-7F94-6064-315216015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17404-C2CA-70FA-A5B4-9AE95C7F9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AD08-86AD-4165-1C92-6B56C79B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F7B6-7C91-353F-2D5E-37F732F3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1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B85E8-D1F0-3201-C513-282DAD84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AC0AD-2C49-613F-7309-CA7169803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1593B-EACA-5742-BD7F-BBE8EF098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32B52-D214-778D-EBBC-4D434F2D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6133C-3644-B4AE-38D1-B6502E79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88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90C2-0E03-59D3-2EC9-A7CEBD2A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3D4C1-E515-B744-7095-139C57B2C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09EE3-1AD3-FA54-93C5-86879BAC8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9E5D3-42E2-501B-4318-0A159470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B1FAE-A829-24D5-8503-C294C28F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54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B38F-72B4-7564-C133-A8CAF7D4E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9F648-9D9E-7763-6BAB-B390C53F9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56F47-3898-C18D-71A7-B77785303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CE839-A226-7F30-2E42-D8C07E514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F7FCD-23EC-B0DD-BE70-3A095C49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94252-86A4-63D0-754B-CBB385D3C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6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59CE-6C76-046E-841B-6EA0F787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A51E6-7D4F-39D6-DA6C-601B63902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4CA2B-944D-91E6-F3C1-9E8B8804F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667490-A622-5F5B-FFA5-1191FC5F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E8B953-35E2-D50D-3C23-96F3EA8A96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078F9F-EF39-1158-FFBB-B082D766A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7A79C8-D42A-D086-9A2C-59BDC44BB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C02294-325E-C44F-6A05-FBDBCF94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84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E6425-17EE-1CF7-BD80-9B51FD96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14A2E-804D-2430-8785-8198012E9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E586F-1A2C-46B0-E88F-42E97FF8F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0DCC0-E42B-4E16-2659-DE7666BD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0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4DC0D8-D29F-7928-5C8E-932C35C79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381DF-626E-EA82-70A9-10E12459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DBE00-CBB3-2EA9-A8AD-EED32DAA2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88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F6360-D970-1460-9ACE-C05150BF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89798-D111-FBE5-6324-CC95E2CD3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0DC15-10D0-0F6F-3033-BC7F116A9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4E66B-040C-17B4-ADF5-813D3763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D7DC8-6E0F-8333-626D-418440093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94196-7598-4217-57B3-7873D582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3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5154-D40A-B42C-288E-C719D539A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A1DA1E-1E67-5A29-051C-8438263049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18FC5-2DD3-C9EF-C7BF-36F167EC5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F03EC-88F4-EC8D-270C-34F4D1181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DC8FE-1BCB-047D-5F52-E902AC39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B3D0D-1060-1C28-1F1A-231E43E41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5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132A7A-246A-E18A-4C93-A4BA988EE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919EB-94FF-60FF-BB8D-B66AF177A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F8F3A-267F-D219-664F-DEDAAC19E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D0576A-07DB-3B46-AC99-97A70AE2395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10F51-7255-50C1-18D0-94D395A5F0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35A5A-9156-5F50-DE6D-645C17C79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3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ensorflow.org/" TargetMode="External"/><Relationship Id="rId4" Type="http://schemas.openxmlformats.org/officeDocument/2006/relationships/hyperlink" Target="https://scikit-learn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5C05F-6C10-AAB8-B9A1-704086EB8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2639"/>
            <a:ext cx="9144000" cy="1790891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 Project-II (AI101B)</a:t>
            </a:r>
            <a:b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Semester</a:t>
            </a:r>
            <a:b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2024-25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24FBC-2E61-AD49-3BD0-DA7AA89F9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4619" y="4135582"/>
            <a:ext cx="9393381" cy="1639317"/>
          </a:xfrm>
        </p:spPr>
        <p:txBody>
          <a:bodyPr>
            <a:normAutofit fontScale="70000" lnSpcReduction="20000"/>
          </a:bodyPr>
          <a:lstStyle/>
          <a:p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FLOWER CLASSIFICATION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Devansh Batta 242610116100058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Anurag Singh Kushwaha 242610116100039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Chitransha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Bhatt 24261011610054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Bhavna Rajput 242610116100049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EFE38A-2987-AEC9-33EC-1BC6CB5C10DA}"/>
              </a:ext>
            </a:extLst>
          </p:cNvPr>
          <p:cNvSpPr txBox="1">
            <a:spLocks/>
          </p:cNvSpPr>
          <p:nvPr/>
        </p:nvSpPr>
        <p:spPr>
          <a:xfrm>
            <a:off x="1524000" y="4782598"/>
            <a:ext cx="9144000" cy="76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3043289-20F1-1B73-C850-CE92562B546B}"/>
              </a:ext>
            </a:extLst>
          </p:cNvPr>
          <p:cNvSpPr txBox="1">
            <a:spLocks/>
          </p:cNvSpPr>
          <p:nvPr/>
        </p:nvSpPr>
        <p:spPr>
          <a:xfrm>
            <a:off x="9250218" y="5545296"/>
            <a:ext cx="3035300" cy="12239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Supervisor:</a:t>
            </a:r>
          </a:p>
          <a:p>
            <a:pPr algn="just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Apoorv Jain </a:t>
            </a:r>
          </a:p>
          <a:p>
            <a:pPr algn="just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</a:p>
          <a:p>
            <a:pPr algn="just"/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A50B94-DBEB-9815-4684-223EC27F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0"/>
            <a:ext cx="12192000" cy="13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61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D34DB-25C5-ADD3-CDFA-B1B0852BA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DDE42F-AD84-A131-3D9B-654053FE8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3175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31CC37-D043-130F-E4E6-184C71A5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58951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Workflow/Gantt Chart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D4ECE-07BC-1941-3433-B25A52EFDB1E}"/>
              </a:ext>
            </a:extLst>
          </p:cNvPr>
          <p:cNvSpPr/>
          <p:nvPr/>
        </p:nvSpPr>
        <p:spPr>
          <a:xfrm>
            <a:off x="4686300" y="1471045"/>
            <a:ext cx="7335981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Load and preprocess the dataset.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Perform EDA to explore feature relationships.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Split the dataset into training and testing sets.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Apply feature scaling.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Train the KNN model and optimize hyperparameters.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Compare KNN with Decision Trees and Logistic Regression.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Evaluate model performance using classification metrics.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Visualize decision boundaries for model interpretability.</a:t>
            </a:r>
          </a:p>
        </p:txBody>
      </p:sp>
    </p:spTree>
    <p:extLst>
      <p:ext uri="{BB962C8B-B14F-4D97-AF65-F5344CB8AC3E}">
        <p14:creationId xmlns:p14="http://schemas.microsoft.com/office/powerpoint/2010/main" val="3917661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E456B-10C1-3CA8-CD0A-6D1E5E0BF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AE0A0E-7D8B-6DAE-13E5-2D7A915BC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875"/>
            <a:ext cx="12188408" cy="689246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0D13F-5FC6-2321-088E-1FD93899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58951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Reports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8AF0675-BB69-4CE0-2F02-08FC439ECD2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460359" y="1718995"/>
            <a:ext cx="6728049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accuracy and classification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Confusion matrix showcasing correct and incorrect predictions.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importance and correlation heatmap.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Decision boundary visualization of the classifier.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Comparative analysis of different classification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Insights from ROC and precision-recall curves.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711C0E65-9749-2FC2-22ED-188B8EB97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2822A3C3-E113-D9F4-8D9F-37B6F5055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AEDE72-3EC1-A10D-4350-D782163182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27" t="6233" r="15625" b="4110"/>
          <a:stretch/>
        </p:blipFill>
        <p:spPr>
          <a:xfrm>
            <a:off x="158429" y="1945720"/>
            <a:ext cx="5143501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2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35E0D-1D75-E91F-E75B-C4DDF801D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F915A7-9D21-C09D-0821-3B03AA937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3174"/>
            <a:ext cx="12192000" cy="68611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D98D0A-C035-F4F3-2047-444895950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46759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References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B6FB06-D91F-5DDB-92A6-79623734AC92}"/>
              </a:ext>
            </a:extLst>
          </p:cNvPr>
          <p:cNvSpPr txBox="1"/>
          <p:nvPr/>
        </p:nvSpPr>
        <p:spPr>
          <a:xfrm>
            <a:off x="4613564" y="2056490"/>
            <a:ext cx="75784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IN" sz="2400" dirty="0"/>
              <a:t>Scikit-learn documentation: </a:t>
            </a:r>
            <a:r>
              <a:rPr lang="en-IN" sz="2400" dirty="0">
                <a:hlinkClick r:id="rId4"/>
              </a:rPr>
              <a:t>https://scikit-learn.org/</a:t>
            </a:r>
            <a:endParaRPr lang="en-IN" sz="2400" dirty="0"/>
          </a:p>
          <a:p>
            <a:pPr>
              <a:buFont typeface="+mj-lt"/>
              <a:buAutoNum type="arabicPeriod"/>
            </a:pPr>
            <a:endParaRPr lang="en-IN" sz="2400" dirty="0"/>
          </a:p>
          <a:p>
            <a:pPr>
              <a:buFont typeface="+mj-lt"/>
              <a:buAutoNum type="arabicPeriod"/>
            </a:pPr>
            <a:r>
              <a:rPr lang="en-IN" sz="2400" dirty="0"/>
              <a:t>Machine Learning with Python by Andreas C. Müller and Sarah Guido.</a:t>
            </a:r>
          </a:p>
          <a:p>
            <a:pPr>
              <a:buFont typeface="+mj-lt"/>
              <a:buAutoNum type="arabicPeriod"/>
            </a:pPr>
            <a:endParaRPr lang="en-IN" sz="2400" dirty="0"/>
          </a:p>
          <a:p>
            <a:pPr>
              <a:buFont typeface="+mj-lt"/>
              <a:buAutoNum type="arabicPeriod"/>
            </a:pPr>
            <a:r>
              <a:rPr lang="en-IN" sz="2400" dirty="0"/>
              <a:t>TensorFlow documentation: </a:t>
            </a:r>
            <a:r>
              <a:rPr lang="en-IN" sz="2400" dirty="0">
                <a:hlinkClick r:id="rId5"/>
              </a:rPr>
              <a:t>https://www.tensorflow.org/</a:t>
            </a:r>
            <a:endParaRPr lang="en-IN" sz="2400" dirty="0"/>
          </a:p>
          <a:p>
            <a:pPr>
              <a:buFont typeface="+mj-lt"/>
              <a:buAutoNum type="arabicPeriod"/>
            </a:pPr>
            <a:endParaRPr lang="en-IN" sz="2400" dirty="0"/>
          </a:p>
          <a:p>
            <a:pPr>
              <a:buFont typeface="+mj-lt"/>
              <a:buAutoNum type="arabicPeriod"/>
            </a:pPr>
            <a:r>
              <a:rPr lang="en-IN" sz="2400" dirty="0"/>
              <a:t>Python Data Science Handbook by Jake VanderPlas.</a:t>
            </a:r>
          </a:p>
        </p:txBody>
      </p:sp>
    </p:spTree>
    <p:extLst>
      <p:ext uri="{BB962C8B-B14F-4D97-AF65-F5344CB8AC3E}">
        <p14:creationId xmlns:p14="http://schemas.microsoft.com/office/powerpoint/2010/main" val="3709787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72F0-7EB3-A394-ABD6-7A41EF3C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67968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D30AE4-1C9D-4F26-8884-C30D15E18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Introduction (1 slide)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Literature Review (1 slides)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Objective of the Project (1 slide)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Technology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Hardware Requirements (Development Environment, Server requirement (if required), Client requirement (if required).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Software Requirements (Language and Platforms like Frameworks, VS code, Android Studio and </a:t>
            </a:r>
            <a:r>
              <a:rPr lang="en-IN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Jupyter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notebook etc. )</a:t>
            </a:r>
            <a:b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Modules (2 slides)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Workflow (1 slide)</a:t>
            </a:r>
          </a:p>
          <a:p>
            <a:pPr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Reports (For Example: Project : Student Monitoring System, so reports like: Student Marks, Subjects, companies visit, and student appears in placement etc.)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References (1 slide)</a:t>
            </a:r>
          </a:p>
        </p:txBody>
      </p:sp>
    </p:spTree>
    <p:extLst>
      <p:ext uri="{BB962C8B-B14F-4D97-AF65-F5344CB8AC3E}">
        <p14:creationId xmlns:p14="http://schemas.microsoft.com/office/powerpoint/2010/main" val="4117151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6102F-978C-3EAF-61E2-60C25A98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08589-9BD5-B842-743D-937B6C6E30E3}"/>
              </a:ext>
            </a:extLst>
          </p:cNvPr>
          <p:cNvSpPr txBox="1"/>
          <p:nvPr/>
        </p:nvSpPr>
        <p:spPr>
          <a:xfrm>
            <a:off x="72736" y="1231392"/>
            <a:ext cx="602326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Iris Flower Classification is a machine learning task that categorizes iris flowers into one of three </a:t>
            </a:r>
            <a:r>
              <a:rPr lang="en-US" sz="2000" dirty="0" err="1"/>
              <a:t>species:Setosa</a:t>
            </a:r>
            <a:r>
              <a:rPr lang="en-US" sz="2000" dirty="0"/>
              <a:t>, Versicolor, and Virginica, based on four key features—sepal length, sepal width, petal length, and petal width.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project focuses on implementing a supervised learning approach to train a classifier that can accurately predict the species of a flower based on its measured attributes.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classification problem is solved using the K-Nearest Neighbors (KNN) algorithm, known for its simplicity and effectiveness in handling small datasets.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BFE0DC-03C8-CAEE-E0CC-25670F6F4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816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1A5F62-65DD-AD75-A67D-7D11353DC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34567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Introduction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4B55B6-5AD9-E566-2587-A23BC93EFC77}"/>
              </a:ext>
            </a:extLst>
          </p:cNvPr>
          <p:cNvSpPr/>
          <p:nvPr/>
        </p:nvSpPr>
        <p:spPr>
          <a:xfrm>
            <a:off x="0" y="1329070"/>
            <a:ext cx="5527964" cy="48013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Iris Flower Classification is a machine learning task that categorizes iris flowers into one of three species: </a:t>
            </a:r>
          </a:p>
          <a:p>
            <a:r>
              <a:rPr lang="en-US" dirty="0"/>
              <a:t>	</a:t>
            </a:r>
            <a:r>
              <a:rPr lang="en-US" dirty="0" err="1"/>
              <a:t>Setosa</a:t>
            </a:r>
            <a:r>
              <a:rPr lang="en-US" dirty="0"/>
              <a:t>, Versicolor, and Virginica, based on 	four key features—sepal length, sepal width, 	petal length, and petal width.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project focuses on implementing a supervised learning approach to train a classifier that can accurately predict the species of a flower based on its measured attributes.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classification problem is solved using the K-Nearest Neighbors (KNN) algorithm, known for its simplicity and effectiveness in handling small datasets.</a:t>
            </a:r>
          </a:p>
        </p:txBody>
      </p:sp>
    </p:spTree>
    <p:extLst>
      <p:ext uri="{BB962C8B-B14F-4D97-AF65-F5344CB8AC3E}">
        <p14:creationId xmlns:p14="http://schemas.microsoft.com/office/powerpoint/2010/main" val="2115622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DA0FE-3324-1AC2-EBAA-076DFFF43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F06B79-DAB3-64B1-9AA4-939F96A54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1974272"/>
            <a:ext cx="9930245" cy="402604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sz="1800" dirty="0"/>
              <a:t>The Iris dataset was introduced by British statistician Ronald Fisher in 1936 as a multivariate dataset for discriminant analysis.</a:t>
            </a:r>
          </a:p>
          <a:p>
            <a:pPr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sz="1800" dirty="0"/>
              <a:t>It has been widely used for testing various classification algorithms such as K-Nearest Neighbors (KNN), Decision Trees, and Support Vector Machines.</a:t>
            </a:r>
          </a:p>
          <a:p>
            <a:pPr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sz="1800" dirty="0"/>
              <a:t>The dataset’s simplicity and balance make it a common choice for machine learning model evaluation and visualization.</a:t>
            </a:r>
          </a:p>
          <a:p>
            <a:pPr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sz="1800" dirty="0"/>
              <a:t>Various studies have explored feature selection techniques, comparing linear and non-linear models for improved accuracy.</a:t>
            </a:r>
          </a:p>
          <a:p>
            <a:pPr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sz="1800" dirty="0"/>
              <a:t>Modern deep learning approaches have also been tested on the dataset, though traditional machine learning techniques remain dominant due to the dataset's small size.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2871D-CF50-2995-0153-F4241B158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3234"/>
            <a:ext cx="12191999" cy="68712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7C7DF6-5F84-CA0C-90EA-F70F26C4C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58951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Literature Review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E75CD-1833-9DAA-0ED1-CF7930205DC6}"/>
              </a:ext>
            </a:extLst>
          </p:cNvPr>
          <p:cNvSpPr/>
          <p:nvPr/>
        </p:nvSpPr>
        <p:spPr>
          <a:xfrm>
            <a:off x="6096000" y="1567371"/>
            <a:ext cx="5694218" cy="49552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sz="1600" dirty="0"/>
              <a:t>The Iris dataset was introduced by British statistician Ronald Fisher in 1936 as a multivariate dataset for discriminant analysis.</a:t>
            </a:r>
          </a:p>
          <a:p>
            <a:pPr>
              <a:buFont typeface="Wingdings" pitchFamily="2" charset="2"/>
              <a:buChar char="Ø"/>
              <a:tabLst>
                <a:tab pos="457200" algn="l"/>
              </a:tabLst>
            </a:pPr>
            <a:endParaRPr lang="en-US" sz="1600" dirty="0"/>
          </a:p>
          <a:p>
            <a:pPr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sz="1600" dirty="0"/>
              <a:t>It has been widely used for testing various classification algorithms such as K-Nearest Neighbors (KNN), Decision Trees, and Support Vector Machines.</a:t>
            </a:r>
          </a:p>
          <a:p>
            <a:pPr>
              <a:buFont typeface="Wingdings" pitchFamily="2" charset="2"/>
              <a:buChar char="Ø"/>
              <a:tabLst>
                <a:tab pos="457200" algn="l"/>
              </a:tabLst>
            </a:pPr>
            <a:endParaRPr lang="en-US" sz="1600" dirty="0"/>
          </a:p>
          <a:p>
            <a:pPr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sz="1600" dirty="0"/>
              <a:t>The dataset’s simplicity and balance make it a common choice for machine learning model evaluation and visualization.</a:t>
            </a:r>
          </a:p>
          <a:p>
            <a:pPr>
              <a:buFont typeface="Wingdings" pitchFamily="2" charset="2"/>
              <a:buChar char="Ø"/>
              <a:tabLst>
                <a:tab pos="457200" algn="l"/>
              </a:tabLst>
            </a:pPr>
            <a:endParaRPr lang="en-US" sz="1600" dirty="0"/>
          </a:p>
          <a:p>
            <a:pPr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sz="1600" dirty="0"/>
              <a:t>Various studies have explored feature selection techniques, comparing linear and non-linear models for improved accuracy.</a:t>
            </a:r>
          </a:p>
          <a:p>
            <a:pPr>
              <a:buFont typeface="Wingdings" pitchFamily="2" charset="2"/>
              <a:buChar char="Ø"/>
              <a:tabLst>
                <a:tab pos="457200" algn="l"/>
              </a:tabLst>
            </a:pPr>
            <a:endParaRPr lang="en-US" sz="1600" dirty="0"/>
          </a:p>
          <a:p>
            <a:pPr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sz="1600" dirty="0"/>
              <a:t>Modern deep learning approaches have also been tested on the dataset, though traditional machine learning techniques remain dominant due to the dataset's small size.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endParaRPr lang="en-I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820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6EBDE-A511-E80F-D5E9-0604A420E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AD79B9-558A-CA7D-65AD-D836604B6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27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1401A3-3948-4147-3AEF-34640B410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46759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Objective of the Project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1D3FF4-855C-A317-936E-1CA113829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9136" y="1545070"/>
            <a:ext cx="6414655" cy="485572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sz="1800" dirty="0"/>
              <a:t>To develop a classification model that accurately predicts the species of an iris flower based on its features.</a:t>
            </a:r>
          </a:p>
          <a:p>
            <a:pPr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sz="1800" dirty="0"/>
              <a:t>To perform exploratory data analysis (EDA) to understand feature relationships.</a:t>
            </a:r>
          </a:p>
          <a:p>
            <a:pPr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sz="1800" dirty="0"/>
              <a:t>To implement and optimize the K-Nearest Neighbors (KNN) algorithm for classification.</a:t>
            </a:r>
          </a:p>
          <a:p>
            <a:pPr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sz="1800" dirty="0"/>
              <a:t>To evaluate model performance using accuracy, confusion matrix, and classification reports.</a:t>
            </a:r>
          </a:p>
          <a:p>
            <a:pPr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sz="1800" dirty="0"/>
              <a:t>To visualize decision boundaries for better interpretability of classification results.</a:t>
            </a:r>
          </a:p>
          <a:p>
            <a:pPr>
              <a:buFont typeface="Wingdings" pitchFamily="2" charset="2"/>
              <a:buChar char="Ø"/>
              <a:tabLst>
                <a:tab pos="457200" algn="l"/>
              </a:tabLst>
            </a:pPr>
            <a:r>
              <a:rPr lang="en-US" sz="1800" dirty="0"/>
              <a:t>To compare the performance of different classification algorithms such as KNN, Decision Trees, and Logistic Regression.</a:t>
            </a:r>
          </a:p>
          <a:p>
            <a:pPr>
              <a:buFont typeface="Wingdings" pitchFamily="2" charset="2"/>
              <a:buChar char="Ø"/>
              <a:tabLst>
                <a:tab pos="457200" algn="l"/>
              </a:tabLst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  <a:tabLst>
                <a:tab pos="457200" algn="l"/>
              </a:tabLst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46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9AADA-7FF4-FCD4-6A4B-012DAB5D6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C879BF-7DBC-8033-61F3-DB7CF308F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234"/>
            <a:ext cx="12192000" cy="68712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107254-B274-C592-536F-4025C1DC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58951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Technology (Hardware Requirements)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AAE4A4-CE61-7351-07DD-D94DCFBC6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927" y="1891145"/>
            <a:ext cx="4869873" cy="428581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Processor: Intel Core i3 or higher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RAM: 4GB or more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Storage: 10GB free disk space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endParaRPr lang="en-I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996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5C719-192D-C070-FBB9-9E0D0C58C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55C693-F07B-C0CA-EA17-0DCF05A8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29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70B73-EB03-9222-F7E5-B44DDD409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58951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Technology (Software Requirements)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D7AB65-130E-242F-F9C6-A341DD3E6B70}"/>
              </a:ext>
            </a:extLst>
          </p:cNvPr>
          <p:cNvSpPr txBox="1"/>
          <p:nvPr/>
        </p:nvSpPr>
        <p:spPr>
          <a:xfrm>
            <a:off x="5621482" y="1714500"/>
            <a:ext cx="616873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Programming Language: Python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Development Environment: </a:t>
            </a:r>
            <a:r>
              <a:rPr lang="en-IN" sz="2000" dirty="0" err="1"/>
              <a:t>Jupyter</a:t>
            </a:r>
            <a:r>
              <a:rPr lang="en-IN" sz="2000" dirty="0"/>
              <a:t> Notebook, VS Code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Libraries: NumPy, Pandas, Matplotlib, Seaborn, Scikit-Learn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Frameworks: TensorFlow (for advanced exploration), Scikit-Learn (for model implementation)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Tools: Google </a:t>
            </a:r>
            <a:r>
              <a:rPr lang="en-IN" sz="2000" dirty="0" err="1"/>
              <a:t>Colab</a:t>
            </a:r>
            <a:r>
              <a:rPr lang="en-IN" sz="2000" dirty="0"/>
              <a:t> (for cloud-based implementation), Anaconda (for local execution)</a:t>
            </a:r>
          </a:p>
        </p:txBody>
      </p:sp>
    </p:spTree>
    <p:extLst>
      <p:ext uri="{BB962C8B-B14F-4D97-AF65-F5344CB8AC3E}">
        <p14:creationId xmlns:p14="http://schemas.microsoft.com/office/powerpoint/2010/main" val="1514727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F15C5-633A-19D9-26D0-5F9DB477D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745315-0881-A3EA-820A-3A204ED08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294"/>
            <a:ext cx="12192000" cy="6920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B80E5-FC90-50B2-5F63-C651AC028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34567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Modules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32FF72-3A95-498C-753E-27CA2AE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45" y="1721716"/>
            <a:ext cx="6248400" cy="4351338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IN" b="1" dirty="0"/>
              <a:t>Data Preprocessing</a:t>
            </a:r>
            <a:endParaRPr lang="en-IN" dirty="0"/>
          </a:p>
          <a:p>
            <a:pPr marL="742950" lvl="1" indent="-285750">
              <a:buFont typeface="+mj-lt"/>
              <a:buAutoNum type="arabicPeriod"/>
            </a:pPr>
            <a:r>
              <a:rPr lang="en-IN" dirty="0"/>
              <a:t>Load the dataset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dirty="0"/>
              <a:t>Handle missing values (if any)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dirty="0"/>
              <a:t>Encode categorical variables</a:t>
            </a:r>
          </a:p>
          <a:p>
            <a:pPr>
              <a:buFont typeface="+mj-lt"/>
              <a:buAutoNum type="arabicPeriod"/>
            </a:pPr>
            <a:r>
              <a:rPr lang="en-IN" b="1" dirty="0"/>
              <a:t>Exploratory Data Analysis (EDA)</a:t>
            </a:r>
            <a:endParaRPr lang="en-IN" dirty="0"/>
          </a:p>
          <a:p>
            <a:pPr marL="742950" lvl="1" indent="-285750">
              <a:buFont typeface="+mj-lt"/>
              <a:buAutoNum type="arabicPeriod"/>
            </a:pPr>
            <a:r>
              <a:rPr lang="en-IN" dirty="0"/>
              <a:t>Summary statistics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dirty="0"/>
              <a:t>Pair plots and heatmaps for feature correlation</a:t>
            </a:r>
          </a:p>
          <a:p>
            <a:pPr>
              <a:buFont typeface="+mj-lt"/>
              <a:buAutoNum type="arabicPeriod"/>
            </a:pPr>
            <a:r>
              <a:rPr lang="en-IN" b="1" dirty="0"/>
              <a:t>Data Splitting and Normalization</a:t>
            </a:r>
            <a:endParaRPr lang="en-IN" dirty="0"/>
          </a:p>
          <a:p>
            <a:pPr marL="742950" lvl="1" indent="-285750">
              <a:buFont typeface="+mj-lt"/>
              <a:buAutoNum type="arabicPeriod"/>
            </a:pPr>
            <a:r>
              <a:rPr lang="en-IN" dirty="0"/>
              <a:t>Train-test split (80-20)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dirty="0"/>
              <a:t>Feature scaling to normalize data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786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61D3E-F416-9D02-C47C-70528E575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FAD69D-C48D-6621-4D3A-9E5B5FD5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76"/>
            <a:ext cx="12192000" cy="6861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526983-FF21-E174-BC9A-3C8452C1B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258951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IN" sz="4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Modules (Contd.)</a:t>
            </a:r>
            <a:endParaRPr lang="en-IN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7FCA45-76F6-3676-3AF5-AA9B6C38E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4891" y="1617807"/>
            <a:ext cx="55937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/>
              <a:t>4.Model Training and Hyperparameter Tuning</a:t>
            </a:r>
            <a:endParaRPr lang="en-IN" sz="2000" dirty="0"/>
          </a:p>
          <a:p>
            <a:pPr marL="742950" lvl="1" indent="-285750">
              <a:buFont typeface="+mj-lt"/>
              <a:buAutoNum type="arabicPeriod"/>
            </a:pPr>
            <a:r>
              <a:rPr lang="en-IN" sz="2000" dirty="0"/>
              <a:t>Implement KNN classification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2000" dirty="0"/>
              <a:t>Use </a:t>
            </a:r>
            <a:r>
              <a:rPr lang="en-IN" sz="2000" dirty="0" err="1"/>
              <a:t>GridSearchCV</a:t>
            </a:r>
            <a:r>
              <a:rPr lang="en-IN" sz="2000" dirty="0"/>
              <a:t> to find the optimal K value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2000" dirty="0"/>
              <a:t>Compare performance with Decision Trees and Logistic Regression</a:t>
            </a:r>
          </a:p>
          <a:p>
            <a:pPr marL="0" indent="0">
              <a:buNone/>
            </a:pPr>
            <a:r>
              <a:rPr lang="en-IN" sz="2000" b="1" dirty="0"/>
              <a:t>5.Evaluation and Visualization</a:t>
            </a:r>
            <a:endParaRPr lang="en-IN" sz="2000" dirty="0"/>
          </a:p>
          <a:p>
            <a:pPr marL="742950" lvl="1" indent="-285750">
              <a:buFont typeface="+mj-lt"/>
              <a:buAutoNum type="arabicPeriod"/>
            </a:pPr>
            <a:r>
              <a:rPr lang="en-IN" sz="2000" dirty="0"/>
              <a:t>Compute accuracy, confusion matrix, and classification report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2000" dirty="0"/>
              <a:t>Visualize decision boundaries for better interpretability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2000" dirty="0"/>
              <a:t>Plot precision-recall curves and ROC curves for performance analysis</a:t>
            </a:r>
          </a:p>
          <a:p>
            <a:pPr lvl="0">
              <a:buFont typeface="Wingdings" pitchFamily="2" charset="2"/>
              <a:buChar char="Ø"/>
              <a:tabLst>
                <a:tab pos="457200" algn="l"/>
              </a:tabLst>
            </a:pPr>
            <a:endParaRPr lang="en-IN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055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1108</Words>
  <Application>Microsoft Office PowerPoint</Application>
  <PresentationFormat>Widescreen</PresentationFormat>
  <Paragraphs>142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Symbol</vt:lpstr>
      <vt:lpstr>Times New Roman</vt:lpstr>
      <vt:lpstr>Wingdings</vt:lpstr>
      <vt:lpstr>Office Theme</vt:lpstr>
      <vt:lpstr>Mini Project-II (AI101B) Even Semester Session 2024-25</vt:lpstr>
      <vt:lpstr>Content</vt:lpstr>
      <vt:lpstr>Introduction</vt:lpstr>
      <vt:lpstr>Literature Review</vt:lpstr>
      <vt:lpstr>Objective of the Project</vt:lpstr>
      <vt:lpstr>Technology (Hardware Requirements)</vt:lpstr>
      <vt:lpstr>Technology (Software Requirements)</vt:lpstr>
      <vt:lpstr>Modules</vt:lpstr>
      <vt:lpstr>Modules (Contd.)</vt:lpstr>
      <vt:lpstr>Workflow/Gantt Chart</vt:lpstr>
      <vt:lpstr>Reports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Apoorv Jain</dc:creator>
  <cp:lastModifiedBy>Anurag Singh Kushwaha</cp:lastModifiedBy>
  <cp:revision>9</cp:revision>
  <dcterms:created xsi:type="dcterms:W3CDTF">2024-09-12T08:34:15Z</dcterms:created>
  <dcterms:modified xsi:type="dcterms:W3CDTF">2025-04-03T14:11:35Z</dcterms:modified>
</cp:coreProperties>
</file>